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47" r:id="rId2"/>
    <p:sldId id="348" r:id="rId3"/>
    <p:sldId id="469" r:id="rId4"/>
    <p:sldId id="470" r:id="rId5"/>
    <p:sldId id="468" r:id="rId6"/>
    <p:sldId id="449" r:id="rId7"/>
    <p:sldId id="461" r:id="rId8"/>
    <p:sldId id="464" r:id="rId9"/>
    <p:sldId id="452" r:id="rId10"/>
    <p:sldId id="465" r:id="rId11"/>
    <p:sldId id="460" r:id="rId12"/>
  </p:sldIdLst>
  <p:sldSz cx="12192000" cy="6858000"/>
  <p:notesSz cx="6797675" cy="9872663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rdon Logan" initials="GL" lastIdx="1" clrIdx="0">
    <p:extLst>
      <p:ext uri="{19B8F6BF-5375-455C-9EA6-DF929625EA0E}">
        <p15:presenceInfo xmlns:p15="http://schemas.microsoft.com/office/powerpoint/2012/main" userId="S-1-5-21-3673259227-595194118-3760552712-12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43A"/>
    <a:srgbClr val="EE1C77"/>
    <a:srgbClr val="FC988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90532" autoAdjust="0"/>
  </p:normalViewPr>
  <p:slideViewPr>
    <p:cSldViewPr snapToGrid="0">
      <p:cViewPr varScale="1">
        <p:scale>
          <a:sx n="104" d="100"/>
          <a:sy n="104" d="100"/>
        </p:scale>
        <p:origin x="202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C3D87-409C-437C-962C-316865CD7449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90184-9F36-40F9-B016-0864C8228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0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509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77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411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64854-E6DC-4C0B-9445-525EAC52DB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04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066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9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76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77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952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90184-9F36-40F9-B016-0864C82283B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7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29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7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2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729131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05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2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40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2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2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84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90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1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7443910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think-cell Slide" r:id="rId15" imgW="470" imgH="469" progId="TCLayout.ActiveDocument.1">
                  <p:embed/>
                </p:oleObj>
              </mc:Choice>
              <mc:Fallback>
                <p:oleObj name="think-cell Slide" r:id="rId15" imgW="470" imgH="46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FBC25-5581-4ADF-A557-CE4AF6A554D3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72678-3375-4B61-A95C-556B48106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6032" y="2556098"/>
            <a:ext cx="6955928" cy="1069336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rgbClr val="2D343A"/>
                </a:solidFill>
              </a:rPr>
              <a:t>Policy Picnic</a:t>
            </a:r>
          </a:p>
          <a:p>
            <a:r>
              <a:rPr lang="en-GB" sz="4400" b="1" dirty="0">
                <a:solidFill>
                  <a:srgbClr val="2D343A"/>
                </a:solidFill>
              </a:rPr>
              <a:t>2 September 2019</a:t>
            </a:r>
          </a:p>
        </p:txBody>
      </p:sp>
      <p:sp>
        <p:nvSpPr>
          <p:cNvPr id="5" name="Rectangle 4"/>
          <p:cNvSpPr/>
          <p:nvPr/>
        </p:nvSpPr>
        <p:spPr>
          <a:xfrm rot="2700000" flipH="1">
            <a:off x="-1453243" y="2944705"/>
            <a:ext cx="10889744" cy="1025230"/>
          </a:xfrm>
          <a:prstGeom prst="rect">
            <a:avLst/>
          </a:prstGeom>
          <a:solidFill>
            <a:srgbClr val="EE1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rot="2700000" flipH="1">
            <a:off x="-1806688" y="3671986"/>
            <a:ext cx="9140467" cy="1025230"/>
          </a:xfrm>
          <a:prstGeom prst="rect">
            <a:avLst/>
          </a:prstGeom>
          <a:solidFill>
            <a:srgbClr val="36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2700000" flipH="1">
            <a:off x="-1362706" y="4524854"/>
            <a:ext cx="6420411" cy="1025230"/>
          </a:xfrm>
          <a:prstGeom prst="rect">
            <a:avLst/>
          </a:prstGeom>
          <a:solidFill>
            <a:srgbClr val="96C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2700000" flipH="1">
            <a:off x="-1051183" y="5442156"/>
            <a:ext cx="3981562" cy="1025230"/>
          </a:xfrm>
          <a:prstGeom prst="rect">
            <a:avLst/>
          </a:prstGeom>
          <a:solidFill>
            <a:srgbClr val="FFF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420" y="759332"/>
            <a:ext cx="2377539" cy="114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2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 smtClean="0">
                <a:solidFill>
                  <a:srgbClr val="2D343A"/>
                </a:solidFill>
                <a:latin typeface="Century Gothic" panose="020B0502020202020204" pitchFamily="34" charset="0"/>
              </a:rPr>
              <a:t>Court of Justice </a:t>
            </a: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European Union </a:t>
            </a:r>
            <a:endParaRPr lang="en-GB" sz="4400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Case C 476/ 17 (“</a:t>
            </a:r>
            <a:r>
              <a:rPr lang="en-GB" sz="2400" b="1" dirty="0" err="1">
                <a:latin typeface="Century Gothic" panose="020B0502020202020204" pitchFamily="34" charset="0"/>
              </a:rPr>
              <a:t>Kraftwerk</a:t>
            </a:r>
            <a:r>
              <a:rPr lang="en-GB" sz="2400" b="1" dirty="0">
                <a:latin typeface="Century Gothic" panose="020B0502020202020204" pitchFamily="34" charset="0"/>
              </a:rPr>
              <a:t> v Pelham</a:t>
            </a:r>
            <a:r>
              <a:rPr lang="en-GB" sz="2400" b="1" dirty="0" smtClean="0">
                <a:latin typeface="Century Gothic" panose="020B0502020202020204" pitchFamily="34" charset="0"/>
              </a:rPr>
              <a:t>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 smtClean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latin typeface="Century Gothic" panose="020B0502020202020204" pitchFamily="34" charset="0"/>
              </a:rPr>
              <a:t>Reproduction</a:t>
            </a:r>
            <a:r>
              <a:rPr lang="de-DE" sz="2000" b="1" dirty="0">
                <a:latin typeface="Century Gothic" panose="020B0502020202020204" pitchFamily="34" charset="0"/>
              </a:rPr>
              <a:t>: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Quotation </a:t>
            </a:r>
            <a:r>
              <a:rPr lang="en-GB" sz="2000" b="1" dirty="0">
                <a:latin typeface="Century Gothic" panose="020B0502020202020204" pitchFamily="34" charset="0"/>
              </a:rPr>
              <a:t>exception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latin typeface="Century Gothic" panose="020B0502020202020204" pitchFamily="34" charset="0"/>
              </a:rPr>
              <a:t>Free </a:t>
            </a:r>
            <a:r>
              <a:rPr lang="de-DE" sz="2000" b="1" dirty="0">
                <a:latin typeface="Century Gothic" panose="020B0502020202020204" pitchFamily="34" charset="0"/>
              </a:rPr>
              <a:t>use </a:t>
            </a:r>
            <a:r>
              <a:rPr lang="de-DE" sz="2000" b="1" dirty="0" smtClean="0">
                <a:latin typeface="Century Gothic" panose="020B0502020202020204" pitchFamily="34" charset="0"/>
              </a:rPr>
              <a:t>exception Germany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entury Gothic" panose="020B0502020202020204" pitchFamily="34" charset="0"/>
              </a:rPr>
              <a:t>Case </a:t>
            </a:r>
            <a:r>
              <a:rPr lang="en-GB" sz="2400" b="1" dirty="0">
                <a:latin typeface="Century Gothic" panose="020B0502020202020204" pitchFamily="34" charset="0"/>
              </a:rPr>
              <a:t>C 469/17 (“</a:t>
            </a:r>
            <a:r>
              <a:rPr lang="en-GB" sz="2400" b="1" dirty="0" err="1">
                <a:latin typeface="Century Gothic" panose="020B0502020202020204" pitchFamily="34" charset="0"/>
              </a:rPr>
              <a:t>Funke</a:t>
            </a:r>
            <a:r>
              <a:rPr lang="en-GB" sz="2400" b="1" dirty="0">
                <a:latin typeface="Century Gothic" panose="020B0502020202020204" pitchFamily="34" charset="0"/>
              </a:rPr>
              <a:t> </a:t>
            </a:r>
            <a:r>
              <a:rPr lang="en-GB" sz="2400" b="1" dirty="0" err="1">
                <a:latin typeface="Century Gothic" panose="020B0502020202020204" pitchFamily="34" charset="0"/>
              </a:rPr>
              <a:t>Medien</a:t>
            </a:r>
            <a:r>
              <a:rPr lang="en-GB" sz="2400" b="1" dirty="0" smtClean="0">
                <a:latin typeface="Century Gothic" panose="020B0502020202020204" pitchFamily="34" charset="0"/>
              </a:rPr>
              <a:t>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 smtClean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Subsistence of Copyright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Exceptions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Case C 516/17 (“Spiegel</a:t>
            </a:r>
            <a:r>
              <a:rPr lang="en-GB" sz="2400" b="1" dirty="0" smtClean="0">
                <a:latin typeface="Century Gothic" panose="020B0502020202020204" pitchFamily="34" charset="0"/>
              </a:rPr>
              <a:t>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 smtClean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Exceptions (general and quotation)</a:t>
            </a:r>
          </a:p>
        </p:txBody>
      </p:sp>
    </p:spTree>
    <p:extLst>
      <p:ext uri="{BB962C8B-B14F-4D97-AF65-F5344CB8AC3E}">
        <p14:creationId xmlns:p14="http://schemas.microsoft.com/office/powerpoint/2010/main" val="14446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latin typeface="Calibri  "/>
              </a:rPr>
              <a:t>International law reforms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Canada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South Africa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entury Gothic" panose="020B0502020202020204" pitchFamily="34" charset="0"/>
              </a:rPr>
              <a:t>Ireland</a:t>
            </a:r>
          </a:p>
          <a:p>
            <a:endParaRPr lang="en-GB" sz="2400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entury Gothic" panose="020B0502020202020204" pitchFamily="34" charset="0"/>
              </a:rPr>
              <a:t>WIPO</a:t>
            </a:r>
            <a:endParaRPr lang="en-GB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18900000" flipH="1">
            <a:off x="4577660" y="3680288"/>
            <a:ext cx="10889744" cy="1025230"/>
          </a:xfrm>
          <a:prstGeom prst="rect">
            <a:avLst/>
          </a:prstGeom>
          <a:solidFill>
            <a:srgbClr val="EE1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120" y="932343"/>
            <a:ext cx="8427720" cy="842791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Contents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8900000" flipH="1">
            <a:off x="6510236" y="4013845"/>
            <a:ext cx="9140467" cy="1025230"/>
          </a:xfrm>
          <a:prstGeom prst="rect">
            <a:avLst/>
          </a:prstGeom>
          <a:solidFill>
            <a:srgbClr val="36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 rot="18900000" flipH="1">
            <a:off x="8392473" y="4921751"/>
            <a:ext cx="6420411" cy="1025230"/>
          </a:xfrm>
          <a:prstGeom prst="rect">
            <a:avLst/>
          </a:prstGeom>
          <a:solidFill>
            <a:srgbClr val="96C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 rot="18900000" flipH="1">
            <a:off x="10131214" y="5784014"/>
            <a:ext cx="3981562" cy="1025230"/>
          </a:xfrm>
          <a:prstGeom prst="rect">
            <a:avLst/>
          </a:prstGeom>
          <a:solidFill>
            <a:srgbClr val="FFF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41120" y="1950566"/>
            <a:ext cx="6265910" cy="4374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30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Josh Kendal</a:t>
            </a:r>
          </a:p>
          <a:p>
            <a:pPr algn="l">
              <a:lnSpc>
                <a:spcPct val="100000"/>
              </a:lnSpc>
            </a:pPr>
            <a:endParaRPr lang="en-GB" sz="3000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GB" sz="30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Florian Koempel</a:t>
            </a:r>
          </a:p>
          <a:p>
            <a:pPr algn="l">
              <a:lnSpc>
                <a:spcPct val="100000"/>
              </a:lnSpc>
            </a:pPr>
            <a:endParaRPr lang="en-GB" sz="3000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GB" sz="3000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0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en-GB" sz="32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AutoShape 2" descr="Image result for nicky morg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1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United Kingdom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New prime minister and cabinet 25</a:t>
            </a:r>
            <a:r>
              <a:rPr lang="en-GB" sz="2000" b="1" baseline="30000" dirty="0" smtClean="0">
                <a:latin typeface="Century Gothic" panose="020B0502020202020204" pitchFamily="34" charset="0"/>
              </a:rPr>
              <a:t>th</a:t>
            </a:r>
            <a:r>
              <a:rPr lang="en-GB" sz="2000" b="1" dirty="0" smtClean="0">
                <a:latin typeface="Century Gothic" panose="020B0502020202020204" pitchFamily="34" charset="0"/>
              </a:rPr>
              <a:t> July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Withdrawal 31</a:t>
            </a:r>
            <a:r>
              <a:rPr lang="en-GB" sz="2000" b="1" baseline="30000" dirty="0" smtClean="0">
                <a:latin typeface="Century Gothic" panose="020B0502020202020204" pitchFamily="34" charset="0"/>
              </a:rPr>
              <a:t>st</a:t>
            </a:r>
            <a:r>
              <a:rPr lang="en-GB" sz="2000" b="1" dirty="0" smtClean="0">
                <a:latin typeface="Century Gothic" panose="020B0502020202020204" pitchFamily="34" charset="0"/>
              </a:rPr>
              <a:t> October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Government guidance for business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9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83311" y="57419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United Kingdom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New prime minister and cabinet 25</a:t>
            </a:r>
            <a:r>
              <a:rPr lang="en-GB" sz="2000" b="1" baseline="30000" dirty="0" smtClean="0">
                <a:latin typeface="Century Gothic" panose="020B0502020202020204" pitchFamily="34" charset="0"/>
              </a:rPr>
              <a:t>th</a:t>
            </a:r>
            <a:r>
              <a:rPr lang="en-GB" sz="2000" b="1" dirty="0" smtClean="0">
                <a:latin typeface="Century Gothic" panose="020B0502020202020204" pitchFamily="34" charset="0"/>
              </a:rPr>
              <a:t> July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Withdrawal 31</a:t>
            </a:r>
            <a:r>
              <a:rPr lang="en-GB" sz="2000" b="1" baseline="30000" dirty="0" smtClean="0">
                <a:latin typeface="Century Gothic" panose="020B0502020202020204" pitchFamily="34" charset="0"/>
              </a:rPr>
              <a:t>st</a:t>
            </a:r>
            <a:r>
              <a:rPr lang="en-GB" sz="2000" b="1" dirty="0" smtClean="0">
                <a:latin typeface="Century Gothic" panose="020B0502020202020204" pitchFamily="34" charset="0"/>
              </a:rPr>
              <a:t> October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Government guidance for business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dirty="0" smtClean="0">
              <a:latin typeface="Century Gothic" panose="020B0502020202020204" pitchFamily="34" charset="0"/>
            </a:endParaRPr>
          </a:p>
        </p:txBody>
      </p:sp>
      <p:sp>
        <p:nvSpPr>
          <p:cNvPr id="2" name="AutoShape 2" descr="Image result for dangerous cliff e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United Kingdom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New Prime </a:t>
            </a:r>
            <a:r>
              <a:rPr lang="en-GB" sz="2000" b="1" dirty="0" smtClean="0">
                <a:latin typeface="Century Gothic" panose="020B0502020202020204" pitchFamily="34" charset="0"/>
              </a:rPr>
              <a:t>Minister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Boris Johnson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800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Home Office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err="1" smtClean="0">
                <a:latin typeface="Century Gothic" panose="020B0502020202020204" pitchFamily="34" charset="0"/>
              </a:rPr>
              <a:t>Priti</a:t>
            </a:r>
            <a:r>
              <a:rPr lang="en-GB" sz="2000" b="1" dirty="0" smtClean="0">
                <a:latin typeface="Century Gothic" panose="020B0502020202020204" pitchFamily="34" charset="0"/>
              </a:rPr>
              <a:t> Patel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Foreign Office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Dominic </a:t>
            </a:r>
            <a:r>
              <a:rPr lang="en-GB" sz="2000" b="1" dirty="0" err="1" smtClean="0">
                <a:latin typeface="Century Gothic" panose="020B0502020202020204" pitchFamily="34" charset="0"/>
              </a:rPr>
              <a:t>Raab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Relevant MPA</a:t>
            </a:r>
            <a:r>
              <a:rPr lang="en-GB" sz="2000" b="1" dirty="0">
                <a:latin typeface="Century Gothic" panose="020B0502020202020204" pitchFamily="34" charset="0"/>
              </a:rPr>
              <a:t>	</a:t>
            </a:r>
            <a:r>
              <a:rPr lang="en-GB" sz="2400" b="1" dirty="0">
                <a:latin typeface="Century Gothic" panose="020B0502020202020204" pitchFamily="34" charset="0"/>
              </a:rPr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Andrea </a:t>
            </a:r>
            <a:r>
              <a:rPr lang="en-GB" sz="2000" b="1" dirty="0" err="1" smtClean="0">
                <a:latin typeface="Century Gothic" panose="020B0502020202020204" pitchFamily="34" charset="0"/>
              </a:rPr>
              <a:t>Leadsom</a:t>
            </a:r>
            <a:r>
              <a:rPr lang="en-GB" sz="2000" b="1" dirty="0" smtClean="0">
                <a:latin typeface="Century Gothic" panose="020B0502020202020204" pitchFamily="34" charset="0"/>
              </a:rPr>
              <a:t> BEIS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Nicky Morgan DCMS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Gavin Williamson </a:t>
            </a:r>
            <a:r>
              <a:rPr lang="en-GB" sz="2000" b="1" dirty="0" err="1" smtClean="0">
                <a:latin typeface="Century Gothic" panose="020B0502020202020204" pitchFamily="34" charset="0"/>
              </a:rPr>
              <a:t>DfE</a:t>
            </a:r>
            <a:endParaRPr lang="en-GB" sz="2000" b="1" dirty="0" smtClean="0">
              <a:latin typeface="Century Gothic" panose="020B0502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Lis Truss </a:t>
            </a:r>
            <a:r>
              <a:rPr lang="en-GB" sz="2000" b="1" dirty="0" err="1" smtClean="0">
                <a:latin typeface="Century Gothic" panose="020B0502020202020204" pitchFamily="34" charset="0"/>
              </a:rPr>
              <a:t>DiT</a:t>
            </a:r>
            <a:endParaRPr lang="en-GB" sz="2000" b="1" dirty="0" smtClean="0">
              <a:latin typeface="Century Gothic" panose="020B0502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 err="1" smtClean="0">
                <a:latin typeface="Century Gothic" panose="020B0502020202020204" pitchFamily="34" charset="0"/>
              </a:rPr>
              <a:t>Sajid</a:t>
            </a:r>
            <a:r>
              <a:rPr lang="en-GB" sz="2000" b="1" dirty="0" smtClean="0">
                <a:latin typeface="Century Gothic" panose="020B0502020202020204" pitchFamily="34" charset="0"/>
              </a:rPr>
              <a:t> </a:t>
            </a:r>
            <a:r>
              <a:rPr lang="en-GB" sz="2000" b="1" dirty="0" err="1" smtClean="0">
                <a:latin typeface="Century Gothic" panose="020B0502020202020204" pitchFamily="34" charset="0"/>
              </a:rPr>
              <a:t>Javid</a:t>
            </a:r>
            <a:r>
              <a:rPr lang="en-GB" sz="2000" b="1" dirty="0" smtClean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latin typeface="Century Gothic" panose="020B0502020202020204" pitchFamily="34" charset="0"/>
              </a:rPr>
              <a:t>Treasury</a:t>
            </a:r>
          </a:p>
          <a:p>
            <a:endParaRPr lang="en-GB" sz="2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9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latin typeface="Century Gothic" panose="020B0502020202020204" pitchFamily="34" charset="0"/>
              </a:rPr>
              <a:t>Withdrawal and Copyright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General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European Union (Status Quo)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Deal (Subject to terms of deal; c.f. EU current agreements)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No-Deal (International Treaties, WTO, GATT)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Directive Copyright in the DSM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European Union (implementation ECA 1972)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Deal (depending on deal/ transition period)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No-Deal (UK policy – whole or parts; primary legislation)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MPA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Discussions </a:t>
            </a:r>
            <a:r>
              <a:rPr lang="en-GB" sz="2000" b="1" dirty="0" smtClean="0">
                <a:latin typeface="Century Gothic" panose="020B0502020202020204" pitchFamily="34" charset="0"/>
              </a:rPr>
              <a:t>with DCMS, </a:t>
            </a:r>
            <a:r>
              <a:rPr lang="en-GB" sz="2000" b="1" dirty="0" err="1">
                <a:latin typeface="Century Gothic" panose="020B0502020202020204" pitchFamily="34" charset="0"/>
              </a:rPr>
              <a:t>DiT</a:t>
            </a:r>
            <a:r>
              <a:rPr lang="en-GB" sz="2000" b="1" dirty="0">
                <a:latin typeface="Century Gothic" panose="020B0502020202020204" pitchFamily="34" charset="0"/>
              </a:rPr>
              <a:t> and BEIS (UK Music)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United Kingdom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Online Harms White Paper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Legislative and non-legislative measures to make companies more responsible for their users’ safety online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New duty of care towards users/ independent </a:t>
            </a:r>
            <a:r>
              <a:rPr lang="en-GB" sz="2000" b="1" dirty="0" smtClean="0">
                <a:latin typeface="Century Gothic" panose="020B0502020202020204" pitchFamily="34" charset="0"/>
              </a:rPr>
              <a:t>regulator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entury Gothic" panose="020B0502020202020204" pitchFamily="34" charset="0"/>
              </a:rPr>
              <a:t>Not re economic harm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Music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Education and awareness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Collaboration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Interoperability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Governance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National Data Strategy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2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European Union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New president of Council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Charles Michel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New President of Commission 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Ursula von der </a:t>
            </a:r>
            <a:r>
              <a:rPr lang="en-GB" sz="2400" b="1" dirty="0" err="1">
                <a:latin typeface="Century Gothic" panose="020B0502020202020204" pitchFamily="34" charset="0"/>
              </a:rPr>
              <a:t>Leyen</a:t>
            </a:r>
            <a:endParaRPr lang="en-GB" sz="2400" b="1" dirty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New European Parliament (751)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entury Gothic" panose="020B0502020202020204" pitchFamily="34" charset="0"/>
            </a:endParaRPr>
          </a:p>
          <a:p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4B5027-3004-4ED2-8BC1-A8AF62F1BCCE}"/>
              </a:ext>
            </a:extLst>
          </p:cNvPr>
          <p:cNvSpPr txBox="1"/>
          <p:nvPr/>
        </p:nvSpPr>
        <p:spPr>
          <a:xfrm>
            <a:off x="4074396" y="4430205"/>
            <a:ext cx="22653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ID		73</a:t>
            </a:r>
          </a:p>
          <a:p>
            <a:r>
              <a:rPr lang="en-GB" dirty="0"/>
              <a:t>ECR		62</a:t>
            </a:r>
          </a:p>
          <a:p>
            <a:r>
              <a:rPr lang="en-GB" dirty="0"/>
              <a:t>GUE/ NGL 	41</a:t>
            </a:r>
          </a:p>
          <a:p>
            <a:r>
              <a:rPr lang="en-GB" dirty="0"/>
              <a:t>NI 		57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997037-6FD3-4B44-84CF-5D346E800B9D}"/>
              </a:ext>
            </a:extLst>
          </p:cNvPr>
          <p:cNvSpPr txBox="1"/>
          <p:nvPr/>
        </p:nvSpPr>
        <p:spPr>
          <a:xfrm>
            <a:off x="1171575" y="4430206"/>
            <a:ext cx="2382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EPP 		183</a:t>
            </a:r>
          </a:p>
          <a:p>
            <a:r>
              <a:rPr lang="en-GB" dirty="0"/>
              <a:t>S&amp;D 		154</a:t>
            </a:r>
          </a:p>
          <a:p>
            <a:r>
              <a:rPr lang="en-GB" dirty="0"/>
              <a:t>RE 		108</a:t>
            </a:r>
          </a:p>
          <a:p>
            <a:r>
              <a:rPr lang="en-GB" dirty="0"/>
              <a:t>Greens/ EFA  	74</a:t>
            </a:r>
          </a:p>
        </p:txBody>
      </p:sp>
      <p:pic>
        <p:nvPicPr>
          <p:cNvPr id="8" name="Picture 7" descr="A person wearing a red shirt&#10;&#10;Description automatically generated">
            <a:extLst>
              <a:ext uri="{FF2B5EF4-FFF2-40B4-BE49-F238E27FC236}">
                <a16:creationId xmlns:a16="http://schemas.microsoft.com/office/drawing/2014/main" id="{5C382091-6E53-4AF1-A91E-C6173D0B80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82" y="3429000"/>
            <a:ext cx="2382382" cy="2771342"/>
          </a:xfrm>
          <a:prstGeom prst="rect">
            <a:avLst/>
          </a:prstGeom>
        </p:spPr>
      </p:pic>
      <p:pic>
        <p:nvPicPr>
          <p:cNvPr id="10" name="Picture 9" descr="A person wearing a suit and glasses&#10;&#10;Description automatically generated">
            <a:extLst>
              <a:ext uri="{FF2B5EF4-FFF2-40B4-BE49-F238E27FC236}">
                <a16:creationId xmlns:a16="http://schemas.microsoft.com/office/drawing/2014/main" id="{4A4012E9-C16F-4810-B992-379936C993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82" y="861862"/>
            <a:ext cx="23336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5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74C1C79-1FAE-4682-BBAC-DE70973DD754}"/>
              </a:ext>
            </a:extLst>
          </p:cNvPr>
          <p:cNvSpPr txBox="1">
            <a:spLocks/>
          </p:cNvSpPr>
          <p:nvPr/>
        </p:nvSpPr>
        <p:spPr>
          <a:xfrm>
            <a:off x="753821" y="1718222"/>
            <a:ext cx="11171879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  <a:p>
            <a:pPr algn="l"/>
            <a:endParaRPr lang="en-GB" sz="3600" b="1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6200448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FFF200">
                    <a:alpha val="30000"/>
                  </a:srgbClr>
                </a:gs>
                <a:gs pos="33000">
                  <a:srgbClr val="96C13D">
                    <a:alpha val="30000"/>
                  </a:srgbClr>
                </a:gs>
                <a:gs pos="66000">
                  <a:srgbClr val="36C1EE">
                    <a:alpha val="30000"/>
                  </a:srgbClr>
                </a:gs>
                <a:gs pos="100000">
                  <a:srgbClr val="EE1C77">
                    <a:alpha val="3000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>
            <a:extLst>
              <a:ext uri="{FF2B5EF4-FFF2-40B4-BE49-F238E27FC236}">
                <a16:creationId xmlns:a16="http://schemas.microsoft.com/office/drawing/2014/main" id="{06BC9286-CF0A-4FFB-8EFF-6EF634AF518D}"/>
              </a:ext>
            </a:extLst>
          </p:cNvPr>
          <p:cNvSpPr txBox="1">
            <a:spLocks/>
          </p:cNvSpPr>
          <p:nvPr/>
        </p:nvSpPr>
        <p:spPr>
          <a:xfrm>
            <a:off x="753822" y="714630"/>
            <a:ext cx="10625378" cy="620684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>
                <a:solidFill>
                  <a:srgbClr val="2D343A"/>
                </a:solidFill>
                <a:latin typeface="Century Gothic" panose="020B0502020202020204" pitchFamily="34" charset="0"/>
              </a:rPr>
              <a:t>European Union</a:t>
            </a:r>
            <a:endParaRPr lang="en-GB" dirty="0">
              <a:solidFill>
                <a:srgbClr val="2D34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E4AB-329D-4C31-885B-65BA3BF41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82" y="6348045"/>
            <a:ext cx="901079" cy="43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308381-7FE4-4941-B27A-28B27EE5579D}"/>
              </a:ext>
            </a:extLst>
          </p:cNvPr>
          <p:cNvSpPr/>
          <p:nvPr/>
        </p:nvSpPr>
        <p:spPr>
          <a:xfrm>
            <a:off x="753821" y="1644302"/>
            <a:ext cx="73858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Directive Copyright in the DSM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Definitions “OSSCP” (</a:t>
            </a:r>
            <a:r>
              <a:rPr lang="en-GB" sz="2000" b="1" dirty="0" err="1">
                <a:latin typeface="Century Gothic" panose="020B0502020202020204" pitchFamily="34" charset="0"/>
              </a:rPr>
              <a:t>excl</a:t>
            </a:r>
            <a:r>
              <a:rPr lang="en-GB" sz="2000" b="1" dirty="0">
                <a:latin typeface="Century Gothic" panose="020B0502020202020204" pitchFamily="34" charset="0"/>
              </a:rPr>
              <a:t> start ups)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Digital  and cross-border teaching activities, Art 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Extended Collective management, Art 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Claims to fair compensation, Art 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Use of protected content by online content-sharing service providers, Art 17 (formerly 13)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Fair remuneration in exploitation contracts   of authors and performers, Art 18-23</a:t>
            </a:r>
          </a:p>
          <a:p>
            <a:pPr lvl="1"/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Directive Online (Re-) transmissions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Regulation on </a:t>
            </a:r>
            <a:r>
              <a:rPr lang="en-GB" sz="2400" b="1" dirty="0" smtClean="0">
                <a:latin typeface="Century Gothic" panose="020B0502020202020204" pitchFamily="34" charset="0"/>
              </a:rPr>
              <a:t>geo-blocking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entury Gothic" panose="020B0502020202020204" pitchFamily="34" charset="0"/>
              </a:rPr>
              <a:t>EU Plans for a Digital Services Act</a:t>
            </a:r>
          </a:p>
          <a:p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5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8937</TotalTime>
  <Words>358</Words>
  <Application>Microsoft Office PowerPoint</Application>
  <PresentationFormat>Widescreen</PresentationFormat>
  <Paragraphs>178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 </vt:lpstr>
      <vt:lpstr>Calibri Light</vt:lpstr>
      <vt:lpstr>Century Gothic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Performing Right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Fletcher</dc:creator>
  <cp:lastModifiedBy>Florian Koempel</cp:lastModifiedBy>
  <cp:revision>222</cp:revision>
  <cp:lastPrinted>2018-04-23T10:53:56Z</cp:lastPrinted>
  <dcterms:created xsi:type="dcterms:W3CDTF">2017-04-20T13:22:17Z</dcterms:created>
  <dcterms:modified xsi:type="dcterms:W3CDTF">2019-09-03T12:40:57Z</dcterms:modified>
</cp:coreProperties>
</file>